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303" r:id="rId3"/>
    <p:sldId id="304" r:id="rId4"/>
    <p:sldId id="305" r:id="rId5"/>
    <p:sldId id="306" r:id="rId6"/>
    <p:sldId id="307" r:id="rId7"/>
    <p:sldId id="308" r:id="rId8"/>
    <p:sldId id="309" r:id="rId9"/>
    <p:sldId id="310" r:id="rId10"/>
    <p:sldId id="311" r:id="rId11"/>
    <p:sldId id="312" r:id="rId12"/>
    <p:sldId id="313" r:id="rId13"/>
    <p:sldId id="314" r:id="rId14"/>
    <p:sldId id="315" r:id="rId15"/>
    <p:sldId id="316" r:id="rId16"/>
    <p:sldId id="317" r:id="rId17"/>
    <p:sldId id="335" r:id="rId18"/>
    <p:sldId id="319" r:id="rId19"/>
    <p:sldId id="320" r:id="rId20"/>
    <p:sldId id="321" r:id="rId21"/>
    <p:sldId id="323" r:id="rId22"/>
    <p:sldId id="322" r:id="rId23"/>
    <p:sldId id="324" r:id="rId24"/>
    <p:sldId id="325" r:id="rId25"/>
    <p:sldId id="326" r:id="rId26"/>
    <p:sldId id="327" r:id="rId27"/>
    <p:sldId id="328" r:id="rId28"/>
    <p:sldId id="329" r:id="rId29"/>
    <p:sldId id="330" r:id="rId30"/>
    <p:sldId id="331" r:id="rId31"/>
    <p:sldId id="332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651" autoAdjust="0"/>
    <p:restoredTop sz="94660"/>
  </p:normalViewPr>
  <p:slideViewPr>
    <p:cSldViewPr snapToGrid="0">
      <p:cViewPr varScale="1">
        <p:scale>
          <a:sx n="85" d="100"/>
          <a:sy n="85" d="100"/>
        </p:scale>
        <p:origin x="74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5" Type="http://schemas.openxmlformats.org/officeDocument/2006/relationships/tableStyles" Target="tableStyles.xml"/><Relationship Id="rId34" Type="http://schemas.openxmlformats.org/officeDocument/2006/relationships/viewProps" Target="viewProps.xml"/><Relationship Id="rId33" Type="http://schemas.openxmlformats.org/officeDocument/2006/relationships/presProps" Target="presProps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  <a:prstGeom prst="rect">
            <a:avLst/>
          </a:prstGeom>
        </p:spPr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  <a:prstGeom prst="rect">
            <a:avLst/>
          </a:prstGeom>
        </p:spPr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  <a:endParaRPr lang="en-US" sz="8000" dirty="0">
              <a:solidFill>
                <a:schemeClr val="tx1"/>
              </a:solidFill>
              <a:effectLst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  <a:endParaRPr lang="en-US" sz="8000" dirty="0">
              <a:solidFill>
                <a:schemeClr val="tx1"/>
              </a:solidFill>
              <a:effectLst/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  <a:endParaRPr lang="en-US" sz="8000" dirty="0">
              <a:solidFill>
                <a:schemeClr val="tx1"/>
              </a:solidFill>
              <a:effectLst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  <a:endParaRPr lang="en-US" sz="8000" dirty="0">
              <a:solidFill>
                <a:schemeClr val="tx1"/>
              </a:solidFill>
              <a:effectLst/>
            </a:endParaRP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401" y="2650064"/>
            <a:ext cx="9601196" cy="3318936"/>
          </a:xfrm>
          <a:prstGeom prst="rect">
            <a:avLst/>
          </a:prstGeo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  <a:prstGeom prst="rect">
            <a:avLst/>
          </a:prstGeo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1" y="2650064"/>
            <a:ext cx="9601196" cy="331893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spcBef>
                <a:spcPts val="670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  <a:prstGeom prst="rect">
            <a:avLst/>
          </a:prstGeo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spcBef>
                <a:spcPts val="670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  <a:prstGeom prst="rect">
            <a:avLst/>
          </a:prstGeo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0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9" Type="http://schemas.openxmlformats.org/officeDocument/2006/relationships/image" Target="../media/image4.png"/><Relationship Id="rId18" Type="http://schemas.openxmlformats.org/officeDocument/2006/relationships/image" Target="../media/image3.png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>
          <a:xfrm>
            <a:off x="-18981" y="1786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 userDrawn="1"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 panose="020B0604020202020204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 panose="020B0604020202020204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 panose="020B0604020202020204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 panose="020B0604020202020204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 panose="020B0604020202020204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 panose="020B0604020202020204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 panose="020B0604020202020204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 panose="020B0604020202020204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 panose="020B0604020202020204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05080" y="3106500"/>
            <a:ext cx="1098176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sz="3600" b="1" i="0" strike="noStrike" kern="1200" cap="none" spc="0" normalizeH="0" baseline="0" noProof="0" dirty="0">
                <a:ln w="3175" cmpd="sng"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charset="0"/>
                <a:ea typeface="+mj-ea"/>
                <a:cs typeface="Times New Roman" panose="02020603050405020304" charset="0"/>
              </a:rPr>
              <a:t>Phishing URL Prediction Using Binary Classification</a:t>
            </a:r>
            <a:endParaRPr lang="en-IN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2435225" y="4393565"/>
            <a:ext cx="7321550" cy="78168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b="1" u="sng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Presented By</a:t>
            </a:r>
            <a:r>
              <a:rPr lang="en-US" b="1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:</a:t>
            </a:r>
            <a:endParaRPr lang="en-US" b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>
                <a:latin typeface="Arial" panose="020B0604020202020204"/>
                <a:cs typeface="Arial" panose="020B0604020202020204"/>
                <a:sym typeface="+mn-ea"/>
              </a:rPr>
              <a:t>1. P.Phanindra- CMR TECHNICAL CAMPUS- CSE(DATA SCIENCE)</a:t>
            </a:r>
            <a:endParaRPr lang="en-US" b="1">
              <a:solidFill>
                <a:schemeClr val="tx1"/>
              </a:solidFill>
              <a:latin typeface="Arial" panose="020B0604020202020204"/>
              <a:cs typeface="Arial" panose="020B0604020202020204"/>
            </a:endParaRPr>
          </a:p>
          <a:p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21690" y="609600"/>
            <a:ext cx="57486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Processing</a:t>
            </a:r>
            <a:endParaRPr lang="en-IN" sz="32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29234" y="1196444"/>
            <a:ext cx="1053352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charset="0"/>
                <a:cs typeface="Times New Roman" panose="02020603050405020304" charset="0"/>
              </a:rPr>
              <a:t>Selecting the  ‘numeric-Boolean’ features based on the ‘mean’ of the correlation .i.e. mean is:  0.15099686208478547.</a:t>
            </a:r>
            <a:endParaRPr lang="en-US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>
                <a:latin typeface="Times New Roman" panose="02020603050405020304" charset="0"/>
                <a:cs typeface="Times New Roman" panose="02020603050405020304" charset="0"/>
              </a:rPr>
              <a:t>Total number of selected features in num-bool : 40</a:t>
            </a:r>
            <a:endParaRPr lang="en-US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altLang="en-IN" dirty="0">
                <a:latin typeface="Times New Roman" panose="02020603050405020304" charset="0"/>
                <a:cs typeface="Times New Roman" panose="02020603050405020304" charset="0"/>
              </a:rPr>
              <a:t>Displaying the sample selected Numerical features based on the ‘mean’ of the correlation:</a:t>
            </a:r>
            <a:endParaRPr lang="en-US" altLang="en-IN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1"/>
          <a:srcRect l="955" r="10107"/>
          <a:stretch>
            <a:fillRect/>
          </a:stretch>
        </p:blipFill>
        <p:spPr>
          <a:xfrm>
            <a:off x="1776131" y="2648976"/>
            <a:ext cx="8639734" cy="248808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21690" y="609600"/>
            <a:ext cx="57486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Processing</a:t>
            </a:r>
            <a:endParaRPr lang="en-IN" sz="32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514660" y="1149243"/>
            <a:ext cx="35814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charset="0"/>
                <a:cs typeface="Times New Roman" panose="02020603050405020304" charset="0"/>
              </a:rPr>
              <a:t>plotting the correlation of all features</a:t>
            </a:r>
            <a:endParaRPr lang="en-US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3" name="Content Placeholder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30367" y="1518574"/>
            <a:ext cx="10331264" cy="453260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21690" y="609600"/>
            <a:ext cx="57486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Processing</a:t>
            </a:r>
            <a:endParaRPr lang="en-IN" sz="32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514660" y="1149243"/>
            <a:ext cx="93953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IN" dirty="0">
                <a:latin typeface="Times New Roman" panose="02020603050405020304" charset="0"/>
                <a:cs typeface="Times New Roman" panose="02020603050405020304" charset="0"/>
              </a:rPr>
              <a:t>plotting the correlation of selected features:</a:t>
            </a:r>
            <a:endParaRPr lang="en-US" altLang="en-IN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17684" y="1518575"/>
            <a:ext cx="10150951" cy="459822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21690" y="609600"/>
            <a:ext cx="57486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Processing</a:t>
            </a:r>
            <a:endParaRPr lang="en-IN" sz="32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095999" y="1194375"/>
            <a:ext cx="532541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IN" altLang="en-US" dirty="0">
                <a:latin typeface="Times New Roman" panose="02020603050405020304" charset="0"/>
                <a:cs typeface="Times New Roman" panose="02020603050405020304" charset="0"/>
              </a:rPr>
              <a:t>plotting the correlation of the selected Numerical features w.r.t the dependent variable:</a:t>
            </a:r>
            <a:endParaRPr lang="en-IN" altLang="en-US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70590" y="1194375"/>
            <a:ext cx="532541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IN" altLang="en-US" dirty="0">
                <a:latin typeface="Times New Roman" panose="02020603050405020304" charset="0"/>
                <a:cs typeface="Times New Roman" panose="02020603050405020304" charset="0"/>
              </a:rPr>
              <a:t>plotting the correlation of the selected Boolean features w.r.t the dependent variable:</a:t>
            </a:r>
            <a:endParaRPr lang="en-IN" altLang="en-US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"/>
          <a:srcRect t="1928" r="17381"/>
          <a:stretch>
            <a:fillRect/>
          </a:stretch>
        </p:blipFill>
        <p:spPr>
          <a:xfrm>
            <a:off x="6847265" y="2088163"/>
            <a:ext cx="4246087" cy="357546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8649" y="2088163"/>
            <a:ext cx="4246087" cy="357546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21690" y="609600"/>
            <a:ext cx="57486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Processing</a:t>
            </a:r>
            <a:endParaRPr lang="en-IN" sz="32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70589" y="1194375"/>
            <a:ext cx="10542869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charset="0"/>
                <a:cs typeface="Times New Roman" panose="02020603050405020304" charset="0"/>
              </a:rPr>
              <a:t>Number of selected features from each of the dataset categories:</a:t>
            </a:r>
            <a:endParaRPr lang="en-US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en-US" dirty="0">
                <a:latin typeface="Times New Roman" panose="02020603050405020304" charset="0"/>
                <a:cs typeface="Times New Roman" panose="02020603050405020304" charset="0"/>
              </a:rPr>
              <a:t>Number of  features selected from ‘</a:t>
            </a:r>
            <a:r>
              <a:rPr lang="en-US" dirty="0" err="1">
                <a:latin typeface="Times New Roman" panose="02020603050405020304" charset="0"/>
                <a:cs typeface="Times New Roman" panose="02020603050405020304" charset="0"/>
              </a:rPr>
              <a:t>df</a:t>
            </a:r>
            <a:r>
              <a:rPr lang="en-US" dirty="0">
                <a:latin typeface="Times New Roman" panose="02020603050405020304" charset="0"/>
                <a:cs typeface="Times New Roman" panose="02020603050405020304" charset="0"/>
              </a:rPr>
              <a:t>__</a:t>
            </a:r>
            <a:r>
              <a:rPr lang="en-US" dirty="0" err="1">
                <a:latin typeface="Times New Roman" panose="02020603050405020304" charset="0"/>
                <a:cs typeface="Times New Roman" panose="02020603050405020304" charset="0"/>
              </a:rPr>
              <a:t>phishing_wtr_url</a:t>
            </a:r>
            <a:r>
              <a:rPr lang="en-US" dirty="0">
                <a:latin typeface="Times New Roman" panose="02020603050405020304" charset="0"/>
                <a:cs typeface="Times New Roman" panose="02020603050405020304" charset="0"/>
              </a:rPr>
              <a:t>’ : 3</a:t>
            </a:r>
            <a:endParaRPr lang="en-US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en-US" dirty="0">
                <a:latin typeface="Times New Roman" panose="02020603050405020304" charset="0"/>
                <a:cs typeface="Times New Roman" panose="02020603050405020304" charset="0"/>
              </a:rPr>
              <a:t>Number of features selected from ‘</a:t>
            </a:r>
            <a:r>
              <a:rPr lang="en-US" dirty="0" err="1">
                <a:latin typeface="Times New Roman" panose="02020603050405020304" charset="0"/>
                <a:cs typeface="Times New Roman" panose="02020603050405020304" charset="0"/>
              </a:rPr>
              <a:t>df</a:t>
            </a:r>
            <a:r>
              <a:rPr lang="en-US" dirty="0">
                <a:latin typeface="Times New Roman" panose="02020603050405020304" charset="0"/>
                <a:cs typeface="Times New Roman" panose="02020603050405020304" charset="0"/>
              </a:rPr>
              <a:t>__</a:t>
            </a:r>
            <a:r>
              <a:rPr lang="en-US" dirty="0" err="1">
                <a:latin typeface="Times New Roman" panose="02020603050405020304" charset="0"/>
                <a:cs typeface="Times New Roman" panose="02020603050405020304" charset="0"/>
              </a:rPr>
              <a:t>phishing_wtr_domainurl</a:t>
            </a:r>
            <a:r>
              <a:rPr lang="en-US" dirty="0">
                <a:latin typeface="Times New Roman" panose="02020603050405020304" charset="0"/>
                <a:cs typeface="Times New Roman" panose="02020603050405020304" charset="0"/>
              </a:rPr>
              <a:t>’ : 1</a:t>
            </a:r>
            <a:endParaRPr lang="en-US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en-US" dirty="0">
                <a:latin typeface="Times New Roman" panose="02020603050405020304" charset="0"/>
                <a:cs typeface="Times New Roman" panose="02020603050405020304" charset="0"/>
              </a:rPr>
              <a:t>Number of features selected from ‘</a:t>
            </a:r>
            <a:r>
              <a:rPr lang="en-US" dirty="0" err="1">
                <a:latin typeface="Times New Roman" panose="02020603050405020304" charset="0"/>
                <a:cs typeface="Times New Roman" panose="02020603050405020304" charset="0"/>
              </a:rPr>
              <a:t>df</a:t>
            </a:r>
            <a:r>
              <a:rPr lang="en-US" dirty="0">
                <a:latin typeface="Times New Roman" panose="02020603050405020304" charset="0"/>
                <a:cs typeface="Times New Roman" panose="02020603050405020304" charset="0"/>
              </a:rPr>
              <a:t>__</a:t>
            </a:r>
            <a:r>
              <a:rPr lang="en-US" dirty="0" err="1">
                <a:latin typeface="Times New Roman" panose="02020603050405020304" charset="0"/>
                <a:cs typeface="Times New Roman" panose="02020603050405020304" charset="0"/>
              </a:rPr>
              <a:t>phishing_wtr_urldirectory</a:t>
            </a:r>
            <a:r>
              <a:rPr lang="en-US" dirty="0">
                <a:latin typeface="Times New Roman" panose="02020603050405020304" charset="0"/>
                <a:cs typeface="Times New Roman" panose="02020603050405020304" charset="0"/>
              </a:rPr>
              <a:t>’: 18</a:t>
            </a:r>
            <a:endParaRPr lang="en-US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en-US" dirty="0">
                <a:latin typeface="Times New Roman" panose="02020603050405020304" charset="0"/>
                <a:cs typeface="Times New Roman" panose="02020603050405020304" charset="0"/>
              </a:rPr>
              <a:t>Number of features selected from ‘</a:t>
            </a:r>
            <a:r>
              <a:rPr lang="en-US" dirty="0" err="1">
                <a:latin typeface="Times New Roman" panose="02020603050405020304" charset="0"/>
                <a:cs typeface="Times New Roman" panose="02020603050405020304" charset="0"/>
              </a:rPr>
              <a:t>df</a:t>
            </a:r>
            <a:r>
              <a:rPr lang="en-US" dirty="0">
                <a:latin typeface="Times New Roman" panose="02020603050405020304" charset="0"/>
                <a:cs typeface="Times New Roman" panose="02020603050405020304" charset="0"/>
              </a:rPr>
              <a:t>__</a:t>
            </a:r>
            <a:r>
              <a:rPr lang="en-US" dirty="0" err="1">
                <a:latin typeface="Times New Roman" panose="02020603050405020304" charset="0"/>
                <a:cs typeface="Times New Roman" panose="02020603050405020304" charset="0"/>
              </a:rPr>
              <a:t>phishing_wrt_urlfilename</a:t>
            </a:r>
            <a:r>
              <a:rPr lang="en-US" dirty="0">
                <a:latin typeface="Times New Roman" panose="02020603050405020304" charset="0"/>
                <a:cs typeface="Times New Roman" panose="02020603050405020304" charset="0"/>
              </a:rPr>
              <a:t>’: 18</a:t>
            </a:r>
            <a:endParaRPr lang="en-US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en-US" dirty="0">
                <a:latin typeface="Times New Roman" panose="02020603050405020304" charset="0"/>
                <a:cs typeface="Times New Roman" panose="02020603050405020304" charset="0"/>
              </a:rPr>
              <a:t>Number of features selected from ‘df__phishing_wrt_urlparameters’:1</a:t>
            </a:r>
            <a:endParaRPr lang="en-US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en-US" dirty="0">
                <a:latin typeface="Times New Roman" panose="02020603050405020304" charset="0"/>
                <a:cs typeface="Times New Roman" panose="02020603050405020304" charset="0"/>
              </a:rPr>
              <a:t>Number of features selected </a:t>
            </a:r>
            <a:r>
              <a:rPr lang="en-US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from‘</a:t>
            </a:r>
            <a:r>
              <a:rPr lang="en-US" dirty="0" err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df</a:t>
            </a:r>
            <a:r>
              <a:rPr lang="en-US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__</a:t>
            </a:r>
            <a:r>
              <a:rPr lang="en-US" dirty="0" err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phishing_wrt_resolvingurl_externalservices</a:t>
            </a:r>
            <a:r>
              <a:rPr lang="en-US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’ : 7</a:t>
            </a:r>
            <a:endParaRPr lang="en-US" dirty="0">
              <a:latin typeface="Times New Roman" panose="02020603050405020304" charset="0"/>
              <a:cs typeface="Times New Roman" panose="02020603050405020304" charset="0"/>
            </a:endParaRPr>
          </a:p>
          <a:p>
            <a:pPr algn="ctr"/>
            <a:endParaRPr lang="en-IN" altLang="en-US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21690" y="609600"/>
            <a:ext cx="57486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Model Building</a:t>
            </a:r>
            <a:endParaRPr lang="en-IN" sz="32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70589" y="1194375"/>
            <a:ext cx="10542869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charset="0"/>
                <a:cs typeface="Times New Roman" panose="02020603050405020304" charset="0"/>
              </a:rPr>
              <a:t>without feature selection:</a:t>
            </a:r>
            <a:endParaRPr lang="en-US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742950" lvl="1" indent="-285750" algn="just">
              <a:buFont typeface="Wingdings" panose="05000000000000000000" pitchFamily="2" charset="2"/>
              <a:buChar char="§"/>
            </a:pPr>
            <a:r>
              <a:rPr lang="en-US" dirty="0" err="1">
                <a:latin typeface="Times New Roman" panose="02020603050405020304" charset="0"/>
                <a:cs typeface="Times New Roman" panose="02020603050405020304" charset="0"/>
              </a:rPr>
              <a:t>train_test_split</a:t>
            </a:r>
            <a:r>
              <a:rPr lang="en-US" dirty="0">
                <a:latin typeface="Times New Roman" panose="02020603050405020304" charset="0"/>
                <a:cs typeface="Times New Roman" panose="02020603050405020304" charset="0"/>
              </a:rPr>
              <a:t>:</a:t>
            </a:r>
            <a:endParaRPr lang="en-US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1200150" lvl="2" indent="-285750" algn="just">
              <a:buFont typeface="Wingdings" panose="05000000000000000000" pitchFamily="2" charset="2"/>
              <a:buChar char="q"/>
            </a:pPr>
            <a:r>
              <a:rPr lang="en-US" dirty="0">
                <a:latin typeface="Times New Roman" panose="02020603050405020304" charset="0"/>
                <a:cs typeface="Times New Roman" panose="02020603050405020304" charset="0"/>
              </a:rPr>
              <a:t>parameters:{</a:t>
            </a:r>
            <a:r>
              <a:rPr lang="en-US" dirty="0" err="1">
                <a:latin typeface="Times New Roman" panose="02020603050405020304" charset="0"/>
                <a:cs typeface="Times New Roman" panose="02020603050405020304" charset="0"/>
              </a:rPr>
              <a:t>test_size</a:t>
            </a:r>
            <a:r>
              <a:rPr lang="en-US" dirty="0">
                <a:latin typeface="Times New Roman" panose="02020603050405020304" charset="0"/>
                <a:cs typeface="Times New Roman" panose="02020603050405020304" charset="0"/>
              </a:rPr>
              <a:t>=0.5, </a:t>
            </a:r>
            <a:r>
              <a:rPr lang="en-US" dirty="0" err="1">
                <a:latin typeface="Times New Roman" panose="02020603050405020304" charset="0"/>
                <a:cs typeface="Times New Roman" panose="02020603050405020304" charset="0"/>
              </a:rPr>
              <a:t>random_state</a:t>
            </a:r>
            <a:r>
              <a:rPr lang="en-US" dirty="0">
                <a:latin typeface="Times New Roman" panose="02020603050405020304" charset="0"/>
                <a:cs typeface="Times New Roman" panose="02020603050405020304" charset="0"/>
              </a:rPr>
              <a:t> = 0}</a:t>
            </a:r>
            <a:endParaRPr lang="en-US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1200150" lvl="2" indent="-285750" algn="just">
              <a:buFont typeface="Wingdings" panose="05000000000000000000" pitchFamily="2" charset="2"/>
              <a:buChar char="q"/>
            </a:pPr>
            <a:r>
              <a:rPr lang="en-US" dirty="0">
                <a:latin typeface="Times New Roman" panose="02020603050405020304" charset="0"/>
                <a:cs typeface="Times New Roman" panose="02020603050405020304" charset="0"/>
              </a:rPr>
              <a:t>return values : {</a:t>
            </a:r>
            <a:r>
              <a:rPr lang="en-US" dirty="0" err="1">
                <a:latin typeface="Times New Roman" panose="02020603050405020304" charset="0"/>
                <a:cs typeface="Times New Roman" panose="02020603050405020304" charset="0"/>
              </a:rPr>
              <a:t>x_train</a:t>
            </a:r>
            <a:r>
              <a:rPr lang="en-US" dirty="0">
                <a:latin typeface="Times New Roman" panose="02020603050405020304" charset="0"/>
                <a:cs typeface="Times New Roman" panose="02020603050405020304" charset="0"/>
              </a:rPr>
              <a:t>: (43604, 111),</a:t>
            </a:r>
            <a:r>
              <a:rPr lang="en-US" dirty="0" err="1">
                <a:latin typeface="Times New Roman" panose="02020603050405020304" charset="0"/>
                <a:cs typeface="Times New Roman" panose="02020603050405020304" charset="0"/>
              </a:rPr>
              <a:t>x_test</a:t>
            </a:r>
            <a:r>
              <a:rPr lang="en-US" dirty="0">
                <a:latin typeface="Times New Roman" panose="02020603050405020304" charset="0"/>
                <a:cs typeface="Times New Roman" panose="02020603050405020304" charset="0"/>
              </a:rPr>
              <a:t>: (43605, 111),</a:t>
            </a:r>
            <a:r>
              <a:rPr lang="en-US" dirty="0" err="1">
                <a:latin typeface="Times New Roman" panose="02020603050405020304" charset="0"/>
                <a:cs typeface="Times New Roman" panose="02020603050405020304" charset="0"/>
              </a:rPr>
              <a:t>y_train</a:t>
            </a:r>
            <a:r>
              <a:rPr lang="en-US" dirty="0">
                <a:latin typeface="Times New Roman" panose="02020603050405020304" charset="0"/>
                <a:cs typeface="Times New Roman" panose="02020603050405020304" charset="0"/>
              </a:rPr>
              <a:t>: (43604,),</a:t>
            </a:r>
            <a:r>
              <a:rPr lang="en-US" dirty="0" err="1">
                <a:latin typeface="Times New Roman" panose="02020603050405020304" charset="0"/>
                <a:cs typeface="Times New Roman" panose="02020603050405020304" charset="0"/>
              </a:rPr>
              <a:t>y_test</a:t>
            </a:r>
            <a:r>
              <a:rPr lang="en-US" dirty="0">
                <a:latin typeface="Times New Roman" panose="02020603050405020304" charset="0"/>
                <a:cs typeface="Times New Roman" panose="02020603050405020304" charset="0"/>
              </a:rPr>
              <a:t>: (43605,)}</a:t>
            </a:r>
            <a:endParaRPr lang="en-US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742950" lvl="1" indent="-285750" algn="just">
              <a:buFont typeface="Wingdings" panose="05000000000000000000" pitchFamily="2" charset="2"/>
              <a:buChar char="§"/>
            </a:pPr>
            <a:r>
              <a:rPr lang="en-US" dirty="0">
                <a:latin typeface="Times New Roman" panose="02020603050405020304" charset="0"/>
                <a:cs typeface="Times New Roman" panose="02020603050405020304" charset="0"/>
              </a:rPr>
              <a:t>model initializations:</a:t>
            </a:r>
            <a:endParaRPr lang="en-US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1200150" lvl="2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charset="0"/>
                <a:cs typeface="Times New Roman" panose="02020603050405020304" charset="0"/>
              </a:rPr>
              <a:t>Navie Bayes :: </a:t>
            </a:r>
            <a:r>
              <a:rPr lang="en-US" dirty="0" err="1">
                <a:latin typeface="Times New Roman" panose="02020603050405020304" charset="0"/>
                <a:cs typeface="Times New Roman" panose="02020603050405020304" charset="0"/>
              </a:rPr>
              <a:t>BernoulliNB</a:t>
            </a:r>
            <a:endParaRPr lang="en-US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1657350" lvl="3" indent="-285750" algn="just">
              <a:buFont typeface="Courier New" panose="02070309020205020404" pitchFamily="49" charset="0"/>
              <a:buChar char="o"/>
            </a:pPr>
            <a:r>
              <a:rPr lang="en-US" dirty="0">
                <a:latin typeface="Times New Roman" panose="02020603050405020304" charset="0"/>
                <a:cs typeface="Times New Roman" panose="02020603050405020304" charset="0"/>
              </a:rPr>
              <a:t>parameters : {}</a:t>
            </a:r>
            <a:endParaRPr lang="en-US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1200150" lvl="2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charset="0"/>
                <a:cs typeface="Times New Roman" panose="02020603050405020304" charset="0"/>
              </a:rPr>
              <a:t>Logistic</a:t>
            </a:r>
            <a:r>
              <a:rPr lang="en-US" u="sng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dirty="0">
                <a:latin typeface="Times New Roman" panose="02020603050405020304" charset="0"/>
                <a:cs typeface="Times New Roman" panose="02020603050405020304" charset="0"/>
              </a:rPr>
              <a:t>Regression</a:t>
            </a:r>
            <a:r>
              <a:rPr lang="en-US" u="sng" dirty="0">
                <a:latin typeface="Times New Roman" panose="02020603050405020304" charset="0"/>
                <a:cs typeface="Times New Roman" panose="02020603050405020304" charset="0"/>
              </a:rPr>
              <a:t>:</a:t>
            </a:r>
            <a:endParaRPr lang="en-US" u="sng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1657350" lvl="3" indent="-285750" algn="just">
              <a:buFont typeface="Courier New" panose="02070309020205020404" pitchFamily="49" charset="0"/>
              <a:buChar char="o"/>
            </a:pPr>
            <a:r>
              <a:rPr lang="en-US" dirty="0">
                <a:latin typeface="Times New Roman" panose="02020603050405020304" charset="0"/>
                <a:cs typeface="Times New Roman" panose="02020603050405020304" charset="0"/>
              </a:rPr>
              <a:t>parameters:{</a:t>
            </a:r>
            <a:r>
              <a:rPr lang="en-US" dirty="0" err="1">
                <a:latin typeface="Times New Roman" panose="02020603050405020304" charset="0"/>
                <a:cs typeface="Times New Roman" panose="02020603050405020304" charset="0"/>
              </a:rPr>
              <a:t>max_iter</a:t>
            </a:r>
            <a:r>
              <a:rPr lang="en-US" dirty="0">
                <a:latin typeface="Times New Roman" panose="02020603050405020304" charset="0"/>
                <a:cs typeface="Times New Roman" panose="02020603050405020304" charset="0"/>
              </a:rPr>
              <a:t> = 11, </a:t>
            </a:r>
            <a:r>
              <a:rPr lang="en-US" dirty="0" err="1">
                <a:latin typeface="Times New Roman" panose="02020603050405020304" charset="0"/>
                <a:cs typeface="Times New Roman" panose="02020603050405020304" charset="0"/>
              </a:rPr>
              <a:t>random_state</a:t>
            </a:r>
            <a:r>
              <a:rPr lang="en-US" dirty="0">
                <a:latin typeface="Times New Roman" panose="02020603050405020304" charset="0"/>
                <a:cs typeface="Times New Roman" panose="02020603050405020304" charset="0"/>
              </a:rPr>
              <a:t> = 0}</a:t>
            </a:r>
            <a:endParaRPr lang="en-US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1200150" lvl="2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charset="0"/>
                <a:cs typeface="Times New Roman" panose="02020603050405020304" charset="0"/>
              </a:rPr>
              <a:t>Decision</a:t>
            </a:r>
            <a:r>
              <a:rPr lang="en-US" u="sng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dirty="0">
                <a:latin typeface="Times New Roman" panose="02020603050405020304" charset="0"/>
                <a:cs typeface="Times New Roman" panose="02020603050405020304" charset="0"/>
              </a:rPr>
              <a:t>Classifier</a:t>
            </a:r>
            <a:r>
              <a:rPr lang="en-US" u="sng" dirty="0">
                <a:latin typeface="Times New Roman" panose="02020603050405020304" charset="0"/>
                <a:cs typeface="Times New Roman" panose="02020603050405020304" charset="0"/>
              </a:rPr>
              <a:t>:</a:t>
            </a:r>
            <a:endParaRPr lang="en-US" u="sng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1657350" lvl="3" indent="-285750" algn="just">
              <a:buFont typeface="Courier New" panose="02070309020205020404" pitchFamily="49" charset="0"/>
              <a:buChar char="o"/>
            </a:pPr>
            <a:r>
              <a:rPr lang="en-US" dirty="0">
                <a:latin typeface="Times New Roman" panose="02020603050405020304" charset="0"/>
                <a:cs typeface="Times New Roman" panose="02020603050405020304" charset="0"/>
              </a:rPr>
              <a:t>parameters :{</a:t>
            </a:r>
            <a:r>
              <a:rPr lang="en-US" dirty="0" err="1">
                <a:latin typeface="Times New Roman" panose="02020603050405020304" charset="0"/>
                <a:cs typeface="Times New Roman" panose="02020603050405020304" charset="0"/>
              </a:rPr>
              <a:t>random_state</a:t>
            </a:r>
            <a:r>
              <a:rPr lang="en-US" dirty="0">
                <a:latin typeface="Times New Roman" panose="02020603050405020304" charset="0"/>
                <a:cs typeface="Times New Roman" panose="02020603050405020304" charset="0"/>
              </a:rPr>
              <a:t> = 0}</a:t>
            </a:r>
            <a:endParaRPr lang="en-US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1200150" lvl="2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charset="0"/>
                <a:cs typeface="Times New Roman" panose="02020603050405020304" charset="0"/>
              </a:rPr>
              <a:t>Random Forest Classifier:</a:t>
            </a:r>
            <a:endParaRPr lang="en-US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1657350" lvl="3" indent="-285750" algn="just">
              <a:buFont typeface="Courier New" panose="02070309020205020404" pitchFamily="49" charset="0"/>
              <a:buChar char="o"/>
            </a:pPr>
            <a:r>
              <a:rPr lang="en-US" dirty="0">
                <a:latin typeface="Times New Roman" panose="02020603050405020304" charset="0"/>
                <a:cs typeface="Times New Roman" panose="02020603050405020304" charset="0"/>
              </a:rPr>
              <a:t>parameters:{</a:t>
            </a:r>
            <a:r>
              <a:rPr lang="en-US" dirty="0" err="1">
                <a:latin typeface="Times New Roman" panose="02020603050405020304" charset="0"/>
                <a:cs typeface="Times New Roman" panose="02020603050405020304" charset="0"/>
              </a:rPr>
              <a:t>random_state</a:t>
            </a:r>
            <a:r>
              <a:rPr lang="en-US" dirty="0">
                <a:latin typeface="Times New Roman" panose="02020603050405020304" charset="0"/>
                <a:cs typeface="Times New Roman" panose="02020603050405020304" charset="0"/>
              </a:rPr>
              <a:t> = 0}</a:t>
            </a:r>
            <a:endParaRPr lang="en-US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1200150" lvl="2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charset="0"/>
                <a:cs typeface="Times New Roman" panose="02020603050405020304" charset="0"/>
              </a:rPr>
              <a:t>K-Nearest Neighbor:</a:t>
            </a:r>
            <a:endParaRPr lang="en-US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1657350" lvl="3" indent="-285750" algn="just">
              <a:buFont typeface="Courier New" panose="02070309020205020404" pitchFamily="49" charset="0"/>
              <a:buChar char="o"/>
            </a:pPr>
            <a:r>
              <a:rPr lang="en-US" dirty="0">
                <a:latin typeface="Times New Roman" panose="02020603050405020304" charset="0"/>
                <a:cs typeface="Times New Roman" panose="02020603050405020304" charset="0"/>
              </a:rPr>
              <a:t>parameters:{}</a:t>
            </a:r>
            <a:endParaRPr lang="en-US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1200150" lvl="2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charset="0"/>
                <a:cs typeface="Times New Roman" panose="02020603050405020304" charset="0"/>
              </a:rPr>
              <a:t>Support Vector Machine (SVM) :: Support Vector Classifier (SVC)</a:t>
            </a:r>
            <a:endParaRPr lang="en-US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1657350" lvl="3" indent="-285750" algn="just">
              <a:buFont typeface="Courier New" panose="02070309020205020404" pitchFamily="49" charset="0"/>
              <a:buChar char="o"/>
            </a:pPr>
            <a:r>
              <a:rPr lang="en-US" dirty="0">
                <a:latin typeface="Times New Roman" panose="02020603050405020304" charset="0"/>
                <a:cs typeface="Times New Roman" panose="02020603050405020304" charset="0"/>
              </a:rPr>
              <a:t>parameters : {</a:t>
            </a:r>
            <a:r>
              <a:rPr lang="en-US" dirty="0" err="1">
                <a:latin typeface="Times New Roman" panose="02020603050405020304" charset="0"/>
                <a:cs typeface="Times New Roman" panose="02020603050405020304" charset="0"/>
              </a:rPr>
              <a:t>random_state</a:t>
            </a:r>
            <a:r>
              <a:rPr lang="en-US" dirty="0">
                <a:latin typeface="Times New Roman" panose="02020603050405020304" charset="0"/>
                <a:cs typeface="Times New Roman" panose="02020603050405020304" charset="0"/>
              </a:rPr>
              <a:t> = 0}</a:t>
            </a:r>
            <a:endParaRPr lang="en-US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21690" y="609600"/>
            <a:ext cx="57486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Model Building</a:t>
            </a:r>
            <a:endParaRPr lang="en-IN" sz="32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70589" y="1194375"/>
            <a:ext cx="10542869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charset="0"/>
                <a:cs typeface="Times New Roman" panose="02020603050405020304" charset="0"/>
              </a:rPr>
              <a:t>with feature selection:</a:t>
            </a:r>
            <a:endParaRPr lang="en-US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742950" lvl="1" indent="-285750" algn="just">
              <a:buFont typeface="Wingdings" panose="05000000000000000000" pitchFamily="2" charset="2"/>
              <a:buChar char="§"/>
            </a:pPr>
            <a:r>
              <a:rPr lang="en-US" dirty="0" err="1">
                <a:latin typeface="Times New Roman" panose="02020603050405020304" charset="0"/>
                <a:cs typeface="Times New Roman" panose="02020603050405020304" charset="0"/>
              </a:rPr>
              <a:t>train_test_split</a:t>
            </a:r>
            <a:r>
              <a:rPr lang="en-US" dirty="0">
                <a:latin typeface="Times New Roman" panose="02020603050405020304" charset="0"/>
                <a:cs typeface="Times New Roman" panose="02020603050405020304" charset="0"/>
              </a:rPr>
              <a:t>:</a:t>
            </a:r>
            <a:endParaRPr lang="en-US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1200150" lvl="2" indent="-285750" algn="just">
              <a:buFont typeface="Wingdings" panose="05000000000000000000" pitchFamily="2" charset="2"/>
              <a:buChar char="q"/>
            </a:pPr>
            <a:r>
              <a:rPr lang="en-US" dirty="0">
                <a:latin typeface="Times New Roman" panose="02020603050405020304" charset="0"/>
                <a:cs typeface="Times New Roman" panose="02020603050405020304" charset="0"/>
              </a:rPr>
              <a:t>parameters:{</a:t>
            </a:r>
            <a:r>
              <a:rPr lang="en-US" dirty="0" err="1">
                <a:latin typeface="Times New Roman" panose="02020603050405020304" charset="0"/>
                <a:cs typeface="Times New Roman" panose="02020603050405020304" charset="0"/>
              </a:rPr>
              <a:t>test_size</a:t>
            </a:r>
            <a:r>
              <a:rPr lang="en-US" dirty="0">
                <a:latin typeface="Times New Roman" panose="02020603050405020304" charset="0"/>
                <a:cs typeface="Times New Roman" panose="02020603050405020304" charset="0"/>
              </a:rPr>
              <a:t>=0.5, </a:t>
            </a:r>
            <a:r>
              <a:rPr lang="en-US" dirty="0" err="1">
                <a:latin typeface="Times New Roman" panose="02020603050405020304" charset="0"/>
                <a:cs typeface="Times New Roman" panose="02020603050405020304" charset="0"/>
              </a:rPr>
              <a:t>random_state</a:t>
            </a:r>
            <a:r>
              <a:rPr lang="en-US" dirty="0">
                <a:latin typeface="Times New Roman" panose="02020603050405020304" charset="0"/>
                <a:cs typeface="Times New Roman" panose="02020603050405020304" charset="0"/>
              </a:rPr>
              <a:t> = 0}</a:t>
            </a:r>
            <a:endParaRPr lang="en-US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1200150" lvl="2" indent="-285750" algn="just">
              <a:buFont typeface="Wingdings" panose="05000000000000000000" pitchFamily="2" charset="2"/>
              <a:buChar char="q"/>
            </a:pPr>
            <a:r>
              <a:rPr lang="en-US" dirty="0">
                <a:latin typeface="Times New Roman" panose="02020603050405020304" charset="0"/>
                <a:cs typeface="Times New Roman" panose="02020603050405020304" charset="0"/>
              </a:rPr>
              <a:t>return values : {</a:t>
            </a:r>
            <a:r>
              <a:rPr lang="en-US" dirty="0" err="1">
                <a:latin typeface="Times New Roman" panose="02020603050405020304" charset="0"/>
                <a:cs typeface="Times New Roman" panose="02020603050405020304" charset="0"/>
              </a:rPr>
              <a:t>x_train</a:t>
            </a:r>
            <a:r>
              <a:rPr lang="en-US" dirty="0">
                <a:latin typeface="Times New Roman" panose="02020603050405020304" charset="0"/>
                <a:cs typeface="Times New Roman" panose="02020603050405020304" charset="0"/>
              </a:rPr>
              <a:t>: (43604, 111),</a:t>
            </a:r>
            <a:r>
              <a:rPr lang="en-US" dirty="0" err="1">
                <a:latin typeface="Times New Roman" panose="02020603050405020304" charset="0"/>
                <a:cs typeface="Times New Roman" panose="02020603050405020304" charset="0"/>
              </a:rPr>
              <a:t>x_test</a:t>
            </a:r>
            <a:r>
              <a:rPr lang="en-US" dirty="0">
                <a:latin typeface="Times New Roman" panose="02020603050405020304" charset="0"/>
                <a:cs typeface="Times New Roman" panose="02020603050405020304" charset="0"/>
              </a:rPr>
              <a:t>: (43605, 111),</a:t>
            </a:r>
            <a:r>
              <a:rPr lang="en-US" dirty="0" err="1">
                <a:latin typeface="Times New Roman" panose="02020603050405020304" charset="0"/>
                <a:cs typeface="Times New Roman" panose="02020603050405020304" charset="0"/>
              </a:rPr>
              <a:t>y_train</a:t>
            </a:r>
            <a:r>
              <a:rPr lang="en-US" dirty="0">
                <a:latin typeface="Times New Roman" panose="02020603050405020304" charset="0"/>
                <a:cs typeface="Times New Roman" panose="02020603050405020304" charset="0"/>
              </a:rPr>
              <a:t>: (43604,),</a:t>
            </a:r>
            <a:r>
              <a:rPr lang="en-US" dirty="0" err="1">
                <a:latin typeface="Times New Roman" panose="02020603050405020304" charset="0"/>
                <a:cs typeface="Times New Roman" panose="02020603050405020304" charset="0"/>
              </a:rPr>
              <a:t>y_test</a:t>
            </a:r>
            <a:r>
              <a:rPr lang="en-US" dirty="0">
                <a:latin typeface="Times New Roman" panose="02020603050405020304" charset="0"/>
                <a:cs typeface="Times New Roman" panose="02020603050405020304" charset="0"/>
              </a:rPr>
              <a:t>: (43605,)}</a:t>
            </a:r>
            <a:endParaRPr lang="en-US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742950" lvl="1" indent="-285750" algn="just">
              <a:buFont typeface="Wingdings" panose="05000000000000000000" pitchFamily="2" charset="2"/>
              <a:buChar char="§"/>
            </a:pPr>
            <a:r>
              <a:rPr lang="en-US" dirty="0">
                <a:latin typeface="Times New Roman" panose="02020603050405020304" charset="0"/>
                <a:cs typeface="Times New Roman" panose="02020603050405020304" charset="0"/>
              </a:rPr>
              <a:t>model initializations:</a:t>
            </a:r>
            <a:endParaRPr lang="en-US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1200150" lvl="2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charset="0"/>
                <a:cs typeface="Times New Roman" panose="02020603050405020304" charset="0"/>
              </a:rPr>
              <a:t>Navie Bayes :: </a:t>
            </a:r>
            <a:r>
              <a:rPr lang="en-US" dirty="0" err="1">
                <a:latin typeface="Times New Roman" panose="02020603050405020304" charset="0"/>
                <a:cs typeface="Times New Roman" panose="02020603050405020304" charset="0"/>
              </a:rPr>
              <a:t>BernoulliNB</a:t>
            </a:r>
            <a:endParaRPr lang="en-US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1657350" lvl="3" indent="-285750" algn="just">
              <a:buFont typeface="Courier New" panose="02070309020205020404" pitchFamily="49" charset="0"/>
              <a:buChar char="o"/>
            </a:pPr>
            <a:r>
              <a:rPr lang="en-US" dirty="0">
                <a:latin typeface="Times New Roman" panose="02020603050405020304" charset="0"/>
                <a:cs typeface="Times New Roman" panose="02020603050405020304" charset="0"/>
              </a:rPr>
              <a:t>parameters : {}</a:t>
            </a:r>
            <a:endParaRPr lang="en-US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1200150" lvl="2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charset="0"/>
                <a:cs typeface="Times New Roman" panose="02020603050405020304" charset="0"/>
              </a:rPr>
              <a:t>Logistic</a:t>
            </a:r>
            <a:r>
              <a:rPr lang="en-US" u="sng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dirty="0">
                <a:latin typeface="Times New Roman" panose="02020603050405020304" charset="0"/>
                <a:cs typeface="Times New Roman" panose="02020603050405020304" charset="0"/>
              </a:rPr>
              <a:t>Regression</a:t>
            </a:r>
            <a:r>
              <a:rPr lang="en-US" u="sng" dirty="0">
                <a:latin typeface="Times New Roman" panose="02020603050405020304" charset="0"/>
                <a:cs typeface="Times New Roman" panose="02020603050405020304" charset="0"/>
              </a:rPr>
              <a:t>:</a:t>
            </a:r>
            <a:endParaRPr lang="en-US" u="sng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1657350" lvl="3" indent="-285750" algn="just">
              <a:buFont typeface="Courier New" panose="02070309020205020404" pitchFamily="49" charset="0"/>
              <a:buChar char="o"/>
            </a:pPr>
            <a:r>
              <a:rPr lang="en-US" dirty="0">
                <a:latin typeface="Times New Roman" panose="02020603050405020304" charset="0"/>
                <a:cs typeface="Times New Roman" panose="02020603050405020304" charset="0"/>
              </a:rPr>
              <a:t>parameters:{</a:t>
            </a:r>
            <a:r>
              <a:rPr lang="en-US" dirty="0" err="1">
                <a:latin typeface="Times New Roman" panose="02020603050405020304" charset="0"/>
                <a:cs typeface="Times New Roman" panose="02020603050405020304" charset="0"/>
              </a:rPr>
              <a:t>max_iter</a:t>
            </a:r>
            <a:r>
              <a:rPr lang="en-US" dirty="0">
                <a:latin typeface="Times New Roman" panose="02020603050405020304" charset="0"/>
                <a:cs typeface="Times New Roman" panose="02020603050405020304" charset="0"/>
              </a:rPr>
              <a:t> = 11, </a:t>
            </a:r>
            <a:r>
              <a:rPr lang="en-US" dirty="0" err="1">
                <a:latin typeface="Times New Roman" panose="02020603050405020304" charset="0"/>
                <a:cs typeface="Times New Roman" panose="02020603050405020304" charset="0"/>
              </a:rPr>
              <a:t>random_state</a:t>
            </a:r>
            <a:r>
              <a:rPr lang="en-US" dirty="0">
                <a:latin typeface="Times New Roman" panose="02020603050405020304" charset="0"/>
                <a:cs typeface="Times New Roman" panose="02020603050405020304" charset="0"/>
              </a:rPr>
              <a:t> = 0}</a:t>
            </a:r>
            <a:endParaRPr lang="en-US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1200150" lvl="2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charset="0"/>
                <a:cs typeface="Times New Roman" panose="02020603050405020304" charset="0"/>
              </a:rPr>
              <a:t>Decision</a:t>
            </a:r>
            <a:r>
              <a:rPr lang="en-US" u="sng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dirty="0">
                <a:latin typeface="Times New Roman" panose="02020603050405020304" charset="0"/>
                <a:cs typeface="Times New Roman" panose="02020603050405020304" charset="0"/>
              </a:rPr>
              <a:t>Classifier</a:t>
            </a:r>
            <a:r>
              <a:rPr lang="en-US" u="sng" dirty="0">
                <a:latin typeface="Times New Roman" panose="02020603050405020304" charset="0"/>
                <a:cs typeface="Times New Roman" panose="02020603050405020304" charset="0"/>
              </a:rPr>
              <a:t>:</a:t>
            </a:r>
            <a:endParaRPr lang="en-US" u="sng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1657350" lvl="3" indent="-285750" algn="just">
              <a:buFont typeface="Courier New" panose="02070309020205020404" pitchFamily="49" charset="0"/>
              <a:buChar char="o"/>
            </a:pPr>
            <a:r>
              <a:rPr lang="en-US" dirty="0">
                <a:latin typeface="Times New Roman" panose="02020603050405020304" charset="0"/>
                <a:cs typeface="Times New Roman" panose="02020603050405020304" charset="0"/>
              </a:rPr>
              <a:t>parameters :{</a:t>
            </a:r>
            <a:r>
              <a:rPr lang="en-US" dirty="0" err="1">
                <a:latin typeface="Times New Roman" panose="02020603050405020304" charset="0"/>
                <a:cs typeface="Times New Roman" panose="02020603050405020304" charset="0"/>
              </a:rPr>
              <a:t>random_state</a:t>
            </a:r>
            <a:r>
              <a:rPr lang="en-US" dirty="0">
                <a:latin typeface="Times New Roman" panose="02020603050405020304" charset="0"/>
                <a:cs typeface="Times New Roman" panose="02020603050405020304" charset="0"/>
              </a:rPr>
              <a:t> = 0}</a:t>
            </a:r>
            <a:endParaRPr lang="en-US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1200150" lvl="2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charset="0"/>
                <a:cs typeface="Times New Roman" panose="02020603050405020304" charset="0"/>
              </a:rPr>
              <a:t>Random Forest Classifier:</a:t>
            </a:r>
            <a:endParaRPr lang="en-US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1657350" lvl="3" indent="-285750" algn="just">
              <a:buFont typeface="Courier New" panose="02070309020205020404" pitchFamily="49" charset="0"/>
              <a:buChar char="o"/>
            </a:pPr>
            <a:r>
              <a:rPr lang="en-US" dirty="0">
                <a:latin typeface="Times New Roman" panose="02020603050405020304" charset="0"/>
                <a:cs typeface="Times New Roman" panose="02020603050405020304" charset="0"/>
              </a:rPr>
              <a:t>parameters:{</a:t>
            </a:r>
            <a:r>
              <a:rPr lang="en-US" dirty="0" err="1">
                <a:latin typeface="Times New Roman" panose="02020603050405020304" charset="0"/>
                <a:cs typeface="Times New Roman" panose="02020603050405020304" charset="0"/>
              </a:rPr>
              <a:t>random_state</a:t>
            </a:r>
            <a:r>
              <a:rPr lang="en-US" dirty="0">
                <a:latin typeface="Times New Roman" panose="02020603050405020304" charset="0"/>
                <a:cs typeface="Times New Roman" panose="02020603050405020304" charset="0"/>
              </a:rPr>
              <a:t> = 0}</a:t>
            </a:r>
            <a:endParaRPr lang="en-US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1200150" lvl="2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charset="0"/>
                <a:cs typeface="Times New Roman" panose="02020603050405020304" charset="0"/>
              </a:rPr>
              <a:t>K-Nearest Neighbor:</a:t>
            </a:r>
            <a:endParaRPr lang="en-US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1657350" lvl="3" indent="-285750" algn="just">
              <a:buFont typeface="Courier New" panose="02070309020205020404" pitchFamily="49" charset="0"/>
              <a:buChar char="o"/>
            </a:pPr>
            <a:r>
              <a:rPr lang="en-US" dirty="0">
                <a:latin typeface="Times New Roman" panose="02020603050405020304" charset="0"/>
                <a:cs typeface="Times New Roman" panose="02020603050405020304" charset="0"/>
              </a:rPr>
              <a:t>parameters:{}</a:t>
            </a:r>
            <a:endParaRPr lang="en-US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1200150" lvl="2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charset="0"/>
                <a:cs typeface="Times New Roman" panose="02020603050405020304" charset="0"/>
              </a:rPr>
              <a:t>Support Vector Machine (SVM) :: Support Vector Classifier (SVC)</a:t>
            </a:r>
            <a:endParaRPr lang="en-US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1657350" lvl="3" indent="-285750" algn="just">
              <a:buFont typeface="Courier New" panose="02070309020205020404" pitchFamily="49" charset="0"/>
              <a:buChar char="o"/>
            </a:pPr>
            <a:r>
              <a:rPr lang="en-US" dirty="0">
                <a:latin typeface="Times New Roman" panose="02020603050405020304" charset="0"/>
                <a:cs typeface="Times New Roman" panose="02020603050405020304" charset="0"/>
              </a:rPr>
              <a:t>parameters : {</a:t>
            </a:r>
            <a:r>
              <a:rPr lang="en-US" dirty="0" err="1">
                <a:latin typeface="Times New Roman" panose="02020603050405020304" charset="0"/>
                <a:cs typeface="Times New Roman" panose="02020603050405020304" charset="0"/>
              </a:rPr>
              <a:t>random_state</a:t>
            </a:r>
            <a:r>
              <a:rPr lang="en-US" dirty="0">
                <a:latin typeface="Times New Roman" panose="02020603050405020304" charset="0"/>
                <a:cs typeface="Times New Roman" panose="02020603050405020304" charset="0"/>
              </a:rPr>
              <a:t> = 0}</a:t>
            </a:r>
            <a:endParaRPr lang="en-US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21690" y="609600"/>
            <a:ext cx="57486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Model Metrics</a:t>
            </a:r>
            <a:endParaRPr lang="en-IN" sz="32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70589" y="1194375"/>
            <a:ext cx="105428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charset="0"/>
                <a:cs typeface="Times New Roman" panose="02020603050405020304" charset="0"/>
              </a:rPr>
              <a:t>plotting the </a:t>
            </a:r>
            <a:r>
              <a:rPr lang="en-US" dirty="0" err="1">
                <a:latin typeface="Times New Roman" panose="02020603050405020304" charset="0"/>
                <a:cs typeface="Times New Roman" panose="02020603050405020304" charset="0"/>
              </a:rPr>
              <a:t>permutation_importance</a:t>
            </a:r>
            <a:r>
              <a:rPr lang="en-US" dirty="0">
                <a:latin typeface="Times New Roman" panose="02020603050405020304" charset="0"/>
                <a:cs typeface="Times New Roman" panose="02020603050405020304" charset="0"/>
              </a:rPr>
              <a:t> of the features based on trained models (w.r.t ‘RFC’):</a:t>
            </a:r>
            <a:endParaRPr lang="en-US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1"/>
          <a:srcRect t="1668"/>
          <a:stretch>
            <a:fillRect/>
          </a:stretch>
        </p:blipFill>
        <p:spPr>
          <a:xfrm>
            <a:off x="3551423" y="1720879"/>
            <a:ext cx="5089151" cy="444901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21690" y="609600"/>
            <a:ext cx="57486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Model Metrics</a:t>
            </a:r>
            <a:endParaRPr lang="en-IN" sz="32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70589" y="1194375"/>
            <a:ext cx="1054286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charset="0"/>
                <a:cs typeface="Times New Roman" panose="02020603050405020304" charset="0"/>
              </a:rPr>
              <a:t>without feature selection model metrics :</a:t>
            </a:r>
            <a:endParaRPr lang="en-US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en-US" dirty="0" err="1">
                <a:latin typeface="Times New Roman" panose="02020603050405020304" charset="0"/>
                <a:cs typeface="Times New Roman" panose="02020603050405020304" charset="0"/>
              </a:rPr>
              <a:t>train_validation</a:t>
            </a:r>
            <a:r>
              <a:rPr lang="en-US" dirty="0">
                <a:latin typeface="Times New Roman" panose="02020603050405020304" charset="0"/>
                <a:cs typeface="Times New Roman" panose="02020603050405020304" charset="0"/>
              </a:rPr>
              <a:t> metrics:</a:t>
            </a:r>
            <a:endParaRPr lang="en-US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4" name="Content Placeholder 4"/>
          <p:cNvPicPr preferRelativeResize="0"/>
          <p:nvPr/>
        </p:nvPicPr>
        <p:blipFill rotWithShape="1">
          <a:blip r:embed="rId1"/>
          <a:srcRect t="11267"/>
          <a:stretch>
            <a:fillRect/>
          </a:stretch>
        </p:blipFill>
        <p:spPr>
          <a:xfrm>
            <a:off x="1276025" y="1840706"/>
            <a:ext cx="9360000" cy="2880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21690" y="609600"/>
            <a:ext cx="57486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Model Metrics</a:t>
            </a:r>
            <a:endParaRPr lang="en-IN" sz="32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70589" y="1194375"/>
            <a:ext cx="1054286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charset="0"/>
                <a:cs typeface="Times New Roman" panose="02020603050405020304" charset="0"/>
              </a:rPr>
              <a:t>without feature selection model metrics :</a:t>
            </a:r>
            <a:endParaRPr lang="en-US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en-US" dirty="0">
                <a:latin typeface="Times New Roman" panose="02020603050405020304" charset="0"/>
                <a:cs typeface="Times New Roman" panose="02020603050405020304" charset="0"/>
              </a:rPr>
              <a:t>test metrics:</a:t>
            </a:r>
            <a:endParaRPr lang="en-US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5" name="Picture 4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279811" y="1840706"/>
            <a:ext cx="9360000" cy="2880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845423" y="618563"/>
            <a:ext cx="25011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Objective</a:t>
            </a:r>
            <a:endParaRPr lang="en-IN" sz="32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31575" y="2736502"/>
            <a:ext cx="892884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dirty="0">
                <a:latin typeface="Times New Roman" panose="02020603050405020304" charset="0"/>
                <a:cs typeface="Times New Roman" panose="02020603050405020304" charset="0"/>
              </a:rPr>
              <a:t>… the objective of our project is to determine whether the URL is a phishing or legitimate by using​</a:t>
            </a:r>
            <a:r>
              <a:rPr lang="en-IN" altLang="en-US" sz="28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2800" dirty="0">
                <a:latin typeface="Times New Roman" panose="02020603050405020304" charset="0"/>
                <a:cs typeface="Times New Roman" panose="02020603050405020304" charset="0"/>
              </a:rPr>
              <a:t>binary  classification models​ </a:t>
            </a:r>
            <a:endParaRPr lang="en-US" sz="28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21690" y="609600"/>
            <a:ext cx="57486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Model Metrics</a:t>
            </a:r>
            <a:endParaRPr lang="en-IN" sz="32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70589" y="1194375"/>
            <a:ext cx="1054286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charset="0"/>
                <a:cs typeface="Times New Roman" panose="02020603050405020304" charset="0"/>
              </a:rPr>
              <a:t>with feature selection model metrics :</a:t>
            </a:r>
            <a:endParaRPr lang="en-US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en-US" dirty="0" err="1">
                <a:latin typeface="Times New Roman" panose="02020603050405020304" charset="0"/>
                <a:cs typeface="Times New Roman" panose="02020603050405020304" charset="0"/>
              </a:rPr>
              <a:t>train_validation</a:t>
            </a:r>
            <a:r>
              <a:rPr lang="en-US" dirty="0">
                <a:latin typeface="Times New Roman" panose="02020603050405020304" charset="0"/>
                <a:cs typeface="Times New Roman" panose="02020603050405020304" charset="0"/>
              </a:rPr>
              <a:t> metrics:</a:t>
            </a:r>
            <a:endParaRPr lang="en-US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5" name="Content Placeholder 5"/>
          <p:cNvPicPr preferRelativeResize="0"/>
          <p:nvPr/>
        </p:nvPicPr>
        <p:blipFill rotWithShape="1">
          <a:blip r:embed="rId1"/>
          <a:srcRect t="7203"/>
          <a:stretch>
            <a:fillRect/>
          </a:stretch>
        </p:blipFill>
        <p:spPr>
          <a:xfrm>
            <a:off x="1362023" y="1840706"/>
            <a:ext cx="9360000" cy="2880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21690" y="609600"/>
            <a:ext cx="57486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Model Metrics</a:t>
            </a:r>
            <a:endParaRPr lang="en-IN" sz="32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70589" y="1194375"/>
            <a:ext cx="1054286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charset="0"/>
                <a:cs typeface="Times New Roman" panose="02020603050405020304" charset="0"/>
              </a:rPr>
              <a:t>with feature selection model metrics :</a:t>
            </a:r>
            <a:endParaRPr lang="en-US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en-US" dirty="0">
                <a:latin typeface="Times New Roman" panose="02020603050405020304" charset="0"/>
                <a:cs typeface="Times New Roman" panose="02020603050405020304" charset="0"/>
              </a:rPr>
              <a:t>test metrics:</a:t>
            </a:r>
            <a:endParaRPr lang="en-US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4" name="Picture 3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362023" y="1840706"/>
            <a:ext cx="9360000" cy="2880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21690" y="609600"/>
            <a:ext cx="57486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Model Metrics</a:t>
            </a:r>
            <a:endParaRPr lang="en-IN" sz="32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70589" y="1194375"/>
            <a:ext cx="1054286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charset="0"/>
                <a:cs typeface="Times New Roman" panose="02020603050405020304" charset="0"/>
              </a:rPr>
              <a:t>difference between the scores of the models with and with out feature selection on ::</a:t>
            </a:r>
            <a:endParaRPr lang="en-US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en-US" dirty="0" err="1">
                <a:latin typeface="Times New Roman" panose="02020603050405020304" charset="0"/>
                <a:cs typeface="Times New Roman" panose="02020603050405020304" charset="0"/>
              </a:rPr>
              <a:t>train_validation</a:t>
            </a:r>
            <a:r>
              <a:rPr lang="en-US" dirty="0">
                <a:latin typeface="Times New Roman" panose="02020603050405020304" charset="0"/>
                <a:cs typeface="Times New Roman" panose="02020603050405020304" charset="0"/>
              </a:rPr>
              <a:t> metrics :</a:t>
            </a:r>
            <a:endParaRPr lang="en-US" dirty="0">
              <a:latin typeface="Times New Roman" panose="02020603050405020304" charset="0"/>
              <a:cs typeface="Times New Roman" panose="02020603050405020304" charset="0"/>
            </a:endParaRPr>
          </a:p>
          <a:p>
            <a:pPr lvl="1" algn="just"/>
            <a:endParaRPr lang="en-US" dirty="0"/>
          </a:p>
        </p:txBody>
      </p:sp>
      <p:pic>
        <p:nvPicPr>
          <p:cNvPr id="5" name="Content Placeholder 4"/>
          <p:cNvPicPr preferRelativeResize="0"/>
          <p:nvPr/>
        </p:nvPicPr>
        <p:blipFill rotWithShape="1">
          <a:blip r:embed="rId1"/>
          <a:srcRect t="12992" r="30705"/>
          <a:stretch>
            <a:fillRect/>
          </a:stretch>
        </p:blipFill>
        <p:spPr>
          <a:xfrm>
            <a:off x="1362023" y="1860296"/>
            <a:ext cx="9360000" cy="2880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21690" y="609600"/>
            <a:ext cx="57486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Model Metrics</a:t>
            </a:r>
            <a:endParaRPr lang="en-IN" sz="32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70589" y="1194375"/>
            <a:ext cx="1054286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charset="0"/>
                <a:cs typeface="Times New Roman" panose="02020603050405020304" charset="0"/>
              </a:rPr>
              <a:t>difference between the scores of the models with and with out feature selection on ::</a:t>
            </a:r>
            <a:endParaRPr lang="en-US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en-US" dirty="0"/>
              <a:t>test metrics :</a:t>
            </a:r>
            <a:endParaRPr lang="en-US" dirty="0"/>
          </a:p>
        </p:txBody>
      </p:sp>
      <p:pic>
        <p:nvPicPr>
          <p:cNvPr id="4" name="Picture 3"/>
          <p:cNvPicPr preferRelativeResize="0"/>
          <p:nvPr/>
        </p:nvPicPr>
        <p:blipFill rotWithShape="1">
          <a:blip r:embed="rId1"/>
          <a:srcRect t="16081" r="36711"/>
          <a:stretch>
            <a:fillRect/>
          </a:stretch>
        </p:blipFill>
        <p:spPr>
          <a:xfrm>
            <a:off x="1362023" y="1840706"/>
            <a:ext cx="9360000" cy="2880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21690" y="609600"/>
            <a:ext cx="57486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Model Metrics</a:t>
            </a:r>
            <a:endParaRPr lang="en-IN" sz="32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24565" y="1194375"/>
            <a:ext cx="105428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charset="0"/>
                <a:cs typeface="Times New Roman" panose="02020603050405020304" charset="0"/>
              </a:rPr>
              <a:t>plotting the scores of the models with and without feature selection on train- validation and test datasets :</a:t>
            </a:r>
            <a:endParaRPr lang="en-US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5" name="Content Placeholder 4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2495999" y="1989000"/>
            <a:ext cx="7200000" cy="2880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76965" y="5143646"/>
            <a:ext cx="105428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i="1" dirty="0"/>
              <a:t>interpretation</a:t>
            </a:r>
            <a:r>
              <a:rPr lang="en-US" dirty="0"/>
              <a:t> : 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‘RFC’ model has the highest accuracy score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21690" y="609600"/>
            <a:ext cx="57486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Model Metrics</a:t>
            </a:r>
            <a:endParaRPr lang="en-IN" sz="32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24565" y="1194375"/>
            <a:ext cx="105428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charset="0"/>
                <a:cs typeface="Times New Roman" panose="02020603050405020304" charset="0"/>
              </a:rPr>
              <a:t>plotting the ROC curve on test-dataset</a:t>
            </a:r>
            <a:endParaRPr lang="en-US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76965" y="5143646"/>
            <a:ext cx="105428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i="1" dirty="0"/>
              <a:t>interpretation</a:t>
            </a:r>
            <a:r>
              <a:rPr lang="en-US" dirty="0"/>
              <a:t> : 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‘RFC’ model has the highest ROC curve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Content Placeholder 4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2495999" y="1989000"/>
            <a:ext cx="7200000" cy="2880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21690" y="609600"/>
            <a:ext cx="57486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Model </a:t>
            </a:r>
            <a:r>
              <a:rPr lang="en-IN" sz="3200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Vizualization</a:t>
            </a:r>
            <a:endParaRPr lang="en-IN" sz="32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24565" y="1194375"/>
            <a:ext cx="105428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charset="0"/>
                <a:cs typeface="Times New Roman" panose="02020603050405020304" charset="0"/>
              </a:rPr>
              <a:t>plotting a partial RFC decision tree:</a:t>
            </a:r>
            <a:endParaRPr lang="en-US" sz="18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1"/>
          <a:srcRect t="5129" r="11175" b="24890"/>
          <a:stretch>
            <a:fillRect/>
          </a:stretch>
        </p:blipFill>
        <p:spPr>
          <a:xfrm>
            <a:off x="824565" y="1779150"/>
            <a:ext cx="10542869" cy="3863212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21690" y="609600"/>
            <a:ext cx="57486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Conclusion</a:t>
            </a:r>
            <a:endParaRPr lang="en-IN" sz="32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24565" y="1194375"/>
            <a:ext cx="10542869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charset="0"/>
                <a:cs typeface="Times New Roman" panose="02020603050405020304" charset="0"/>
              </a:rPr>
              <a:t>On the basis of  the above plots we can conclude that there is a very slight </a:t>
            </a:r>
            <a:r>
              <a:rPr lang="en-US" dirty="0" err="1">
                <a:latin typeface="Times New Roman" panose="02020603050405020304" charset="0"/>
                <a:cs typeface="Times New Roman" panose="02020603050405020304" charset="0"/>
              </a:rPr>
              <a:t>vafraiation</a:t>
            </a:r>
            <a:r>
              <a:rPr lang="en-US" dirty="0">
                <a:latin typeface="Times New Roman" panose="02020603050405020304" charset="0"/>
                <a:cs typeface="Times New Roman" panose="02020603050405020304" charset="0"/>
              </a:rPr>
              <a:t> in the accuracy of the model , when trained wit and without feature selection . so, we can consider the selected features for training the model.</a:t>
            </a:r>
            <a:endParaRPr lang="en-US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charset="0"/>
                <a:cs typeface="Times New Roman" panose="02020603050405020304" charset="0"/>
              </a:rPr>
              <a:t>Since the model RFC with feature selection has the highest accuracy with ‘</a:t>
            </a:r>
            <a:r>
              <a:rPr lang="en-US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0.959248’</a:t>
            </a:r>
            <a:r>
              <a:rPr lang="en-US" dirty="0">
                <a:latin typeface="Times New Roman" panose="02020603050405020304" charset="0"/>
                <a:cs typeface="Times New Roman" panose="02020603050405020304" charset="0"/>
              </a:rPr>
              <a:t>and highest ‘ROC_AUC ‘ score with ‘</a:t>
            </a:r>
            <a:r>
              <a:rPr lang="en-US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0.95714’</a:t>
            </a:r>
            <a:r>
              <a:rPr lang="en-US" dirty="0">
                <a:latin typeface="Times New Roman" panose="02020603050405020304" charset="0"/>
                <a:cs typeface="Times New Roman" panose="02020603050405020304" charset="0"/>
              </a:rPr>
              <a:t> , we can consider it as the best model.</a:t>
            </a:r>
            <a:endParaRPr lang="en-US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8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02546" y="623278"/>
            <a:ext cx="71869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Model Deployment and Test Case</a:t>
            </a:r>
            <a:endParaRPr lang="en-IN" sz="32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24565" y="1194375"/>
            <a:ext cx="1054286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charset="0"/>
                <a:cs typeface="Times New Roman" panose="02020603050405020304" charset="0"/>
              </a:rPr>
              <a:t>Displaying the model(s) ‘prediction score’ and ‘prediction confidence score’  for the URL ‘https://python.org’ to test if the URL is a ‘phishing’ or a ‘legitimate’ URL:</a:t>
            </a:r>
            <a:endParaRPr lang="en-US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4" name="Content Placeholder 4"/>
          <p:cNvPicPr>
            <a:picLocks noChangeAspect="1"/>
          </p:cNvPicPr>
          <p:nvPr/>
        </p:nvPicPr>
        <p:blipFill rotWithShape="1">
          <a:blip r:embed="rId1"/>
          <a:srcRect l="1250" t="22239" r="19638" b="5327"/>
          <a:stretch>
            <a:fillRect/>
          </a:stretch>
        </p:blipFill>
        <p:spPr>
          <a:xfrm>
            <a:off x="1519135" y="1840706"/>
            <a:ext cx="9153728" cy="304257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886135" y="5017295"/>
            <a:ext cx="10481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IN" i="1" dirty="0"/>
              <a:t>interpretation</a:t>
            </a:r>
            <a:r>
              <a:rPr lang="en-IN" dirty="0"/>
              <a:t> : </a:t>
            </a:r>
            <a:endParaRPr lang="en-IN" dirty="0"/>
          </a:p>
          <a:p>
            <a:pPr algn="ctr"/>
            <a:r>
              <a:rPr lang="en-I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based on the model predictions the URL is not a ‘phishing’ URL with the confidence of ‘76.0 %’ w.r.t ‘RFC’ model</a:t>
            </a:r>
            <a:endParaRPr lang="en-IN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02546" y="640378"/>
            <a:ext cx="71869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Reference(s)</a:t>
            </a:r>
            <a:endParaRPr lang="en-IN" sz="32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85217" y="2967335"/>
            <a:ext cx="1045723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charset="0"/>
                <a:cs typeface="Times New Roman" panose="02020603050405020304" charset="0"/>
              </a:rPr>
              <a:t>source dataset : https://data.mendeley.com/datasets/72ptz43s9v/1 </a:t>
            </a:r>
            <a:endParaRPr lang="en-US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charset="0"/>
                <a:cs typeface="Times New Roman" panose="02020603050405020304" charset="0"/>
              </a:rPr>
              <a:t>resource data description : https://www.sciencedirect.com/science/article/pii/S2352340920313202</a:t>
            </a:r>
            <a:endParaRPr lang="en-US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33899" y="618563"/>
            <a:ext cx="31242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Data Description</a:t>
            </a:r>
            <a:endParaRPr lang="en-IN" sz="32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3" name="Picture 2"/>
          <p:cNvPicPr/>
          <p:nvPr/>
        </p:nvPicPr>
        <p:blipFill>
          <a:blip r:embed="rId1"/>
          <a:stretch>
            <a:fillRect/>
          </a:stretch>
        </p:blipFill>
        <p:spPr>
          <a:xfrm>
            <a:off x="1869756" y="1822077"/>
            <a:ext cx="8452485" cy="84836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TextBox 3"/>
          <p:cNvSpPr txBox="1"/>
          <p:nvPr/>
        </p:nvSpPr>
        <p:spPr>
          <a:xfrm>
            <a:off x="3276751" y="3429000"/>
            <a:ext cx="563849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dirty="0">
                <a:latin typeface="Times New Roman" panose="02020603050405020304" charset="0"/>
                <a:cs typeface="Times New Roman" panose="02020603050405020304" charset="0"/>
              </a:rPr>
              <a:t>The URL is mainly categorized into 4 categorizes:</a:t>
            </a:r>
            <a:endParaRPr lang="en-IN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charset="0"/>
                <a:cs typeface="Times New Roman" panose="02020603050405020304" charset="0"/>
              </a:rPr>
              <a:t>Domain</a:t>
            </a:r>
            <a:endParaRPr lang="en-IN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charset="0"/>
                <a:cs typeface="Times New Roman" panose="02020603050405020304" charset="0"/>
              </a:rPr>
              <a:t>Directory</a:t>
            </a:r>
            <a:endParaRPr lang="en-IN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charset="0"/>
                <a:cs typeface="Times New Roman" panose="02020603050405020304" charset="0"/>
              </a:rPr>
              <a:t>File</a:t>
            </a:r>
            <a:endParaRPr lang="en-IN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charset="0"/>
                <a:cs typeface="Times New Roman" panose="02020603050405020304" charset="0"/>
              </a:rPr>
              <a:t>Parameters</a:t>
            </a:r>
            <a:endParaRPr lang="en-IN" dirty="0">
              <a:latin typeface="Times New Roman" panose="02020603050405020304" charset="0"/>
              <a:cs typeface="Times New Roman" panose="02020603050405020304" charset="0"/>
            </a:endParaRPr>
          </a:p>
          <a:p>
            <a:pPr algn="just"/>
            <a:endParaRPr lang="en-IN" dirty="0">
              <a:latin typeface="Times New Roman" panose="02020603050405020304" charset="0"/>
              <a:cs typeface="Times New Roman" panose="02020603050405020304" charset="0"/>
            </a:endParaRPr>
          </a:p>
          <a:p>
            <a:pPr algn="just"/>
            <a:r>
              <a:rPr lang="en-IN" dirty="0">
                <a:latin typeface="Times New Roman" panose="02020603050405020304" charset="0"/>
                <a:cs typeface="Times New Roman" panose="02020603050405020304" charset="0"/>
              </a:rPr>
              <a:t>The dataset is categorized into 6 categorizes by following: …</a:t>
            </a:r>
            <a:endParaRPr lang="en-IN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474395" y="2921168"/>
            <a:ext cx="52432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6000" dirty="0">
                <a:latin typeface="Times New Roman" panose="02020603050405020304" charset="0"/>
                <a:cs typeface="Times New Roman" panose="02020603050405020304" charset="0"/>
              </a:rPr>
              <a:t>Thank You</a:t>
            </a:r>
            <a:endParaRPr lang="en-IN" sz="60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33899" y="618563"/>
            <a:ext cx="31242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Data Description</a:t>
            </a:r>
            <a:endParaRPr lang="en-IN" sz="32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5" name="Content Placeholder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3408" y="1203338"/>
            <a:ext cx="5272592" cy="459101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Content Placeholder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9" y="1203339"/>
            <a:ext cx="5272592" cy="459101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33899" y="618563"/>
            <a:ext cx="31242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Data Description</a:t>
            </a:r>
            <a:endParaRPr lang="en-IN" sz="32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3" name="Content Placeholder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6448" y="1203338"/>
            <a:ext cx="5289551" cy="470725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Content Placeholder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9" y="1203337"/>
            <a:ext cx="5289551" cy="470725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33899" y="618563"/>
            <a:ext cx="31242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Data Description</a:t>
            </a:r>
            <a:endParaRPr lang="en-IN" sz="32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5" name="Content Placeholder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6824" y="1203338"/>
            <a:ext cx="5289176" cy="464629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Content Placeholder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9" y="1203338"/>
            <a:ext cx="5289175" cy="464629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21690" y="609600"/>
            <a:ext cx="57486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Exploratory Data Analysis (EDA)</a:t>
            </a:r>
            <a:endParaRPr lang="en-IN" sz="32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09600" y="1194375"/>
            <a:ext cx="109728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IN" dirty="0">
                <a:latin typeface="Times New Roman" panose="02020603050405020304" charset="0"/>
                <a:cs typeface="Times New Roman" panose="02020603050405020304" charset="0"/>
              </a:rPr>
              <a:t>Dimensions of the dataset:</a:t>
            </a:r>
            <a:endParaRPr lang="en-US" altLang="en-IN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altLang="en-IN" dirty="0">
                <a:latin typeface="Times New Roman" panose="02020603050405020304" charset="0"/>
                <a:cs typeface="Times New Roman" panose="02020603050405020304" charset="0"/>
              </a:rPr>
              <a:t>Records :	 88647</a:t>
            </a:r>
            <a:endParaRPr lang="en-US" altLang="en-IN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altLang="en-IN" dirty="0">
                <a:latin typeface="Times New Roman" panose="02020603050405020304" charset="0"/>
                <a:cs typeface="Times New Roman" panose="02020603050405020304" charset="0"/>
              </a:rPr>
              <a:t>Attributes : 	112</a:t>
            </a:r>
            <a:endParaRPr lang="en-US" altLang="en-IN" dirty="0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 alt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IN" dirty="0"/>
              <a:t>Displaying the sample </a:t>
            </a:r>
            <a:r>
              <a:rPr lang="en-US" altLang="en-IN" dirty="0">
                <a:latin typeface="Times New Roman" panose="02020603050405020304" charset="0"/>
                <a:cs typeface="Times New Roman" panose="02020603050405020304" charset="0"/>
              </a:rPr>
              <a:t>dataset</a:t>
            </a:r>
            <a:r>
              <a:rPr lang="en-US" altLang="en-IN" dirty="0"/>
              <a:t>:</a:t>
            </a:r>
            <a:endParaRPr lang="en-US" altLang="en-IN" dirty="0"/>
          </a:p>
          <a:p>
            <a:endParaRPr lang="en-US" altLang="en-IN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"/>
          <a:srcRect t="8645"/>
          <a:stretch>
            <a:fillRect/>
          </a:stretch>
        </p:blipFill>
        <p:spPr>
          <a:xfrm>
            <a:off x="815787" y="2690062"/>
            <a:ext cx="10560424" cy="297356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21690" y="609600"/>
            <a:ext cx="57486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Exploratory Data Analysis (EDA)</a:t>
            </a:r>
            <a:endParaRPr lang="en-IN" sz="32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29234" y="1196444"/>
            <a:ext cx="10533529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en-IN" dirty="0">
                <a:latin typeface="Times New Roman" panose="02020603050405020304" charset="0"/>
                <a:cs typeface="Times New Roman" panose="02020603050405020304" charset="0"/>
              </a:rPr>
              <a:t>Count of datatypes w.r.t the columns:(as per data dictionary) :</a:t>
            </a:r>
            <a:endParaRPr lang="en-US" altLang="en-IN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en-US" altLang="en-IN" dirty="0">
                <a:latin typeface="Times New Roman" panose="02020603050405020304" charset="0"/>
                <a:cs typeface="Times New Roman" panose="02020603050405020304" charset="0"/>
              </a:rPr>
              <a:t>int64: 101</a:t>
            </a:r>
            <a:endParaRPr lang="en-US" altLang="en-IN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en-US" altLang="en-IN" dirty="0">
                <a:latin typeface="Times New Roman" panose="02020603050405020304" charset="0"/>
                <a:cs typeface="Times New Roman" panose="02020603050405020304" charset="0"/>
              </a:rPr>
              <a:t>bool :  10</a:t>
            </a:r>
            <a:endParaRPr lang="en-US" altLang="en-IN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en-US" altLang="en-IN" dirty="0">
                <a:latin typeface="Times New Roman" panose="02020603050405020304" charset="0"/>
                <a:cs typeface="Times New Roman" panose="02020603050405020304" charset="0"/>
              </a:rPr>
              <a:t>float64 : 1</a:t>
            </a:r>
            <a:endParaRPr lang="en-US" altLang="en-IN" dirty="0">
              <a:latin typeface="Times New Roman" panose="02020603050405020304" charset="0"/>
              <a:cs typeface="Times New Roman" panose="02020603050405020304" charset="0"/>
            </a:endParaRPr>
          </a:p>
          <a:p>
            <a:pPr algn="just"/>
            <a:r>
              <a:rPr lang="en-US" altLang="en-IN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endParaRPr lang="en-US" altLang="en-IN" dirty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en-IN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Total sum of Null values in the dataset : 0</a:t>
            </a:r>
            <a:endParaRPr lang="en-US" altLang="en-IN" dirty="0">
              <a:latin typeface="Times New Roman" panose="02020603050405020304" charset="0"/>
              <a:cs typeface="Times New Roman" panose="02020603050405020304" charset="0"/>
            </a:endParaRPr>
          </a:p>
          <a:p>
            <a:pPr algn="just"/>
            <a:endParaRPr lang="en-US" altLang="en-IN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en-IN" dirty="0">
                <a:latin typeface="Times New Roman" panose="02020603050405020304" charset="0"/>
                <a:cs typeface="Times New Roman" panose="02020603050405020304" charset="0"/>
              </a:rPr>
              <a:t>Total sum of duplicate records in the dataset: 1438</a:t>
            </a:r>
            <a:endParaRPr lang="en-US" altLang="en-IN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en-IN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en-IN" dirty="0">
                <a:latin typeface="Times New Roman" panose="02020603050405020304" charset="0"/>
                <a:cs typeface="Times New Roman" panose="02020603050405020304" charset="0"/>
              </a:rPr>
              <a:t>The dataset consists of one dependent variable “phishing” and 111 independent variables</a:t>
            </a:r>
            <a:endParaRPr lang="en-US" altLang="en-IN" dirty="0">
              <a:latin typeface="Times New Roman" panose="02020603050405020304" charset="0"/>
              <a:cs typeface="Times New Roman" panose="02020603050405020304" charset="0"/>
            </a:endParaRPr>
          </a:p>
          <a:p>
            <a:pPr algn="just"/>
            <a:endParaRPr lang="en-US" altLang="en-IN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21690" y="609600"/>
            <a:ext cx="57486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Processing</a:t>
            </a:r>
            <a:endParaRPr lang="en-IN" sz="32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29234" y="1196444"/>
            <a:ext cx="10533529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en-IN" dirty="0">
                <a:latin typeface="Times New Roman" panose="02020603050405020304" charset="0"/>
                <a:cs typeface="Times New Roman" panose="02020603050405020304" charset="0"/>
              </a:rPr>
              <a:t>Assigning the target variable: “phishing” and dropping from the dataset.</a:t>
            </a:r>
            <a:endParaRPr lang="en-US" altLang="en-IN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en-IN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en-IN" dirty="0">
                <a:latin typeface="Times New Roman" panose="02020603050405020304" charset="0"/>
                <a:cs typeface="Times New Roman" panose="02020603050405020304" charset="0"/>
              </a:rPr>
              <a:t>Selecting the features by using “</a:t>
            </a:r>
            <a:r>
              <a:rPr lang="en-US" altLang="en-IN" dirty="0" err="1">
                <a:latin typeface="Times New Roman" panose="02020603050405020304" charset="0"/>
                <a:cs typeface="Times New Roman" panose="02020603050405020304" charset="0"/>
              </a:rPr>
              <a:t>SelectKBest</a:t>
            </a:r>
            <a:r>
              <a:rPr lang="en-US" altLang="en-IN" dirty="0">
                <a:latin typeface="Times New Roman" panose="02020603050405020304" charset="0"/>
                <a:cs typeface="Times New Roman" panose="02020603050405020304" charset="0"/>
              </a:rPr>
              <a:t>” by passing “chi-square” test for ‘Boolean-Boolean’ </a:t>
            </a:r>
            <a:r>
              <a:rPr lang="en-US" altLang="en-IN" dirty="0" err="1">
                <a:latin typeface="Times New Roman" panose="02020603050405020304" charset="0"/>
                <a:cs typeface="Times New Roman" panose="02020603050405020304" charset="0"/>
              </a:rPr>
              <a:t>dtypes</a:t>
            </a:r>
            <a:r>
              <a:rPr lang="en-US" altLang="en-IN" dirty="0">
                <a:latin typeface="Times New Roman" panose="02020603050405020304" charset="0"/>
                <a:cs typeface="Times New Roman" panose="02020603050405020304" charset="0"/>
              </a:rPr>
              <a:t> and “</a:t>
            </a:r>
            <a:r>
              <a:rPr lang="en-US" altLang="en-IN" dirty="0" err="1">
                <a:latin typeface="Times New Roman" panose="02020603050405020304" charset="0"/>
                <a:cs typeface="Times New Roman" panose="02020603050405020304" charset="0"/>
              </a:rPr>
              <a:t>mutual_info_classif</a:t>
            </a:r>
            <a:r>
              <a:rPr lang="en-US" altLang="en-IN" dirty="0">
                <a:latin typeface="Times New Roman" panose="02020603050405020304" charset="0"/>
                <a:cs typeface="Times New Roman" panose="02020603050405020304" charset="0"/>
              </a:rPr>
              <a:t>()” for “numerical-Boolean” </a:t>
            </a:r>
            <a:r>
              <a:rPr lang="en-US" altLang="en-IN" dirty="0" err="1">
                <a:latin typeface="Times New Roman" panose="02020603050405020304" charset="0"/>
                <a:cs typeface="Times New Roman" panose="02020603050405020304" charset="0"/>
              </a:rPr>
              <a:t>dtypes</a:t>
            </a:r>
            <a:r>
              <a:rPr lang="en-US" altLang="en-IN" dirty="0">
                <a:latin typeface="Times New Roman" panose="02020603050405020304" charset="0"/>
                <a:cs typeface="Times New Roman" panose="02020603050405020304" charset="0"/>
              </a:rPr>
              <a:t>.</a:t>
            </a:r>
            <a:endParaRPr lang="en-US" altLang="en-IN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en-IN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en-IN" dirty="0">
                <a:latin typeface="Times New Roman" panose="02020603050405020304" charset="0"/>
                <a:cs typeface="Times New Roman" panose="02020603050405020304" charset="0"/>
              </a:rPr>
              <a:t>Selecting the “Boolean-Boolean” features based on the p-values in range[0.00,0.05]</a:t>
            </a:r>
            <a:endParaRPr lang="en-US" altLang="en-IN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en-US" altLang="en-IN" dirty="0">
                <a:latin typeface="Times New Roman" panose="02020603050405020304" charset="0"/>
                <a:cs typeface="Times New Roman" panose="02020603050405020304" charset="0"/>
              </a:rPr>
              <a:t>Total number of selected features in Boolean-Boolean: 8</a:t>
            </a:r>
            <a:endParaRPr lang="en-US" altLang="en-IN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en-US" altLang="en-IN" dirty="0">
                <a:latin typeface="Times New Roman" panose="02020603050405020304" charset="0"/>
                <a:cs typeface="Times New Roman" panose="02020603050405020304" charset="0"/>
              </a:rPr>
              <a:t>Displaying the sample selected Boolean features based on ‘</a:t>
            </a:r>
            <a:r>
              <a:rPr lang="en-US" altLang="en-IN" dirty="0" err="1">
                <a:latin typeface="Times New Roman" panose="02020603050405020304" charset="0"/>
                <a:cs typeface="Times New Roman" panose="02020603050405020304" charset="0"/>
              </a:rPr>
              <a:t>p_values</a:t>
            </a:r>
            <a:r>
              <a:rPr lang="en-US" altLang="en-IN" dirty="0">
                <a:latin typeface="Times New Roman" panose="02020603050405020304" charset="0"/>
                <a:cs typeface="Times New Roman" panose="02020603050405020304" charset="0"/>
              </a:rPr>
              <a:t>’ in range [0.00,0.05]</a:t>
            </a:r>
            <a:endParaRPr lang="en-US" altLang="en-IN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1"/>
          <a:srcRect t="7394" r="27281"/>
          <a:stretch>
            <a:fillRect/>
          </a:stretch>
        </p:blipFill>
        <p:spPr>
          <a:xfrm>
            <a:off x="2695660" y="3590450"/>
            <a:ext cx="6800675" cy="23083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image" Target="../media/image5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>
            <a:fillRect/>
          </a:stretch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5391</Words>
  <Application>WPS Presentation</Application>
  <PresentationFormat>Widescreen</PresentationFormat>
  <Paragraphs>202</Paragraphs>
  <Slides>30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41" baseType="lpstr">
      <vt:lpstr>Arial</vt:lpstr>
      <vt:lpstr>SimSun</vt:lpstr>
      <vt:lpstr>Wingdings</vt:lpstr>
      <vt:lpstr>Arial</vt:lpstr>
      <vt:lpstr>Times New Roman</vt:lpstr>
      <vt:lpstr>Courier New</vt:lpstr>
      <vt:lpstr>Garamond</vt:lpstr>
      <vt:lpstr>Microsoft YaHei</vt:lpstr>
      <vt:lpstr>Arial Unicode MS</vt:lpstr>
      <vt:lpstr>Calibri</vt:lpstr>
      <vt:lpstr>Organic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website phishing prediction using binary classification</dc:title>
  <dc:creator>V N Aditya Kothapalli</dc:creator>
  <cp:lastModifiedBy>Phanindra P</cp:lastModifiedBy>
  <cp:revision>10</cp:revision>
  <dcterms:created xsi:type="dcterms:W3CDTF">2023-06-09T18:09:00Z</dcterms:created>
  <dcterms:modified xsi:type="dcterms:W3CDTF">2024-12-15T08:14:59Z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55E8403E2FB747FEB830AF2E3E39ED2F</vt:lpwstr>
  </property>
  <property fmtid="{D5CDD505-2E9C-101B-9397-08002B2CF9AE}" pid="3" name="KSOProductBuildVer">
    <vt:lpwstr>1033-12.2.0.18639</vt:lpwstr>
  </property>
</Properties>
</file>